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elegraf Bold" charset="1" panose="00000800000000000000"/>
      <p:regular r:id="rId16"/>
    </p:embeddedFont>
    <p:embeddedFont>
      <p:font typeface="Telegraf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6465" y="879937"/>
            <a:ext cx="7453924" cy="9407063"/>
          </a:xfrm>
          <a:custGeom>
            <a:avLst/>
            <a:gdLst/>
            <a:ahLst/>
            <a:cxnLst/>
            <a:rect r="r" b="b" t="t" l="l"/>
            <a:pathLst>
              <a:path h="9407063" w="7453924">
                <a:moveTo>
                  <a:pt x="0" y="0"/>
                </a:moveTo>
                <a:lnTo>
                  <a:pt x="7453924" y="0"/>
                </a:lnTo>
                <a:lnTo>
                  <a:pt x="7453924" y="9407063"/>
                </a:lnTo>
                <a:lnTo>
                  <a:pt x="0" y="9407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518" t="-3109" r="-1373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4980" y="1502684"/>
            <a:ext cx="11537349" cy="325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8"/>
              </a:lnSpc>
            </a:pPr>
            <a:r>
              <a:rPr lang="en-US" sz="6468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Impacto de la IA en la Predicción y Detección Oportuna de Enfermedades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9731" y="8813800"/>
            <a:ext cx="5148411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spc="11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Por: Pacheco Reyes Kimberlyn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1980" y="4636056"/>
            <a:ext cx="9536271" cy="148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6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Muchas gracias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940065" y="1379932"/>
            <a:ext cx="7319235" cy="7319235"/>
            <a:chOff x="0" y="0"/>
            <a:chExt cx="8916670" cy="8916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  <a:moveTo>
                    <a:pt x="4451350" y="8764270"/>
                  </a:moveTo>
                  <a:cubicBezTo>
                    <a:pt x="2073910" y="8764270"/>
                    <a:pt x="139700" y="6830060"/>
                    <a:pt x="139700" y="4451350"/>
                  </a:cubicBezTo>
                  <a:cubicBezTo>
                    <a:pt x="139700" y="2072640"/>
                    <a:pt x="2073910" y="139700"/>
                    <a:pt x="4451350" y="139700"/>
                  </a:cubicBezTo>
                  <a:cubicBezTo>
                    <a:pt x="6828790" y="139700"/>
                    <a:pt x="8764270" y="2073910"/>
                    <a:pt x="8764270" y="4451350"/>
                  </a:cubicBezTo>
                  <a:cubicBezTo>
                    <a:pt x="8764270" y="6828790"/>
                    <a:pt x="6830060" y="8764270"/>
                    <a:pt x="4451350" y="8764270"/>
                  </a:cubicBezTo>
                  <a:close/>
                  <a:moveTo>
                    <a:pt x="4451350" y="158750"/>
                  </a:moveTo>
                  <a:cubicBezTo>
                    <a:pt x="2084070" y="158750"/>
                    <a:pt x="158750" y="2084070"/>
                    <a:pt x="158750" y="4451350"/>
                  </a:cubicBezTo>
                  <a:cubicBezTo>
                    <a:pt x="158750" y="6818630"/>
                    <a:pt x="2084070" y="8743950"/>
                    <a:pt x="4451350" y="8743950"/>
                  </a:cubicBezTo>
                  <a:cubicBezTo>
                    <a:pt x="6818630" y="8743950"/>
                    <a:pt x="8743950" y="6818630"/>
                    <a:pt x="8743950" y="4451350"/>
                  </a:cubicBezTo>
                  <a:cubicBezTo>
                    <a:pt x="8743950" y="2084070"/>
                    <a:pt x="6819900" y="158750"/>
                    <a:pt x="4451350" y="15875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6707999">
            <a:off x="972546" y="-5256705"/>
            <a:ext cx="16342909" cy="20800410"/>
          </a:xfrm>
          <a:custGeom>
            <a:avLst/>
            <a:gdLst/>
            <a:ahLst/>
            <a:cxnLst/>
            <a:rect r="r" b="b" t="t" l="l"/>
            <a:pathLst>
              <a:path h="20800410" w="16342909">
                <a:moveTo>
                  <a:pt x="0" y="3820261"/>
                </a:moveTo>
                <a:lnTo>
                  <a:pt x="6791575" y="20800410"/>
                </a:lnTo>
                <a:lnTo>
                  <a:pt x="16342908" y="16980149"/>
                </a:lnTo>
                <a:lnTo>
                  <a:pt x="9551333" y="0"/>
                </a:lnTo>
                <a:lnTo>
                  <a:pt x="0" y="3820261"/>
                </a:lnTo>
                <a:close/>
              </a:path>
            </a:pathLst>
          </a:custGeom>
          <a:blipFill>
            <a:blip r:embed="rId2"/>
            <a:stretch>
              <a:fillRect l="-50712" t="-249" r="-54373" b="-71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08025" y="1944817"/>
            <a:ext cx="8115300" cy="5160591"/>
            <a:chOff x="0" y="0"/>
            <a:chExt cx="1443401" cy="9178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3401" cy="917871"/>
            </a:xfrm>
            <a:custGeom>
              <a:avLst/>
              <a:gdLst/>
              <a:ahLst/>
              <a:cxnLst/>
              <a:rect r="r" b="b" t="t" l="l"/>
              <a:pathLst>
                <a:path h="917871" w="1443401">
                  <a:moveTo>
                    <a:pt x="37206" y="0"/>
                  </a:moveTo>
                  <a:lnTo>
                    <a:pt x="1406195" y="0"/>
                  </a:lnTo>
                  <a:cubicBezTo>
                    <a:pt x="1416063" y="0"/>
                    <a:pt x="1425526" y="3920"/>
                    <a:pt x="1432504" y="10897"/>
                  </a:cubicBezTo>
                  <a:cubicBezTo>
                    <a:pt x="1439481" y="17875"/>
                    <a:pt x="1443401" y="27338"/>
                    <a:pt x="1443401" y="37206"/>
                  </a:cubicBezTo>
                  <a:lnTo>
                    <a:pt x="1443401" y="880666"/>
                  </a:lnTo>
                  <a:cubicBezTo>
                    <a:pt x="1443401" y="890533"/>
                    <a:pt x="1439481" y="899997"/>
                    <a:pt x="1432504" y="906974"/>
                  </a:cubicBezTo>
                  <a:cubicBezTo>
                    <a:pt x="1425526" y="913952"/>
                    <a:pt x="1416063" y="917871"/>
                    <a:pt x="1406195" y="917871"/>
                  </a:cubicBezTo>
                  <a:lnTo>
                    <a:pt x="37206" y="917871"/>
                  </a:lnTo>
                  <a:cubicBezTo>
                    <a:pt x="27338" y="917871"/>
                    <a:pt x="17875" y="913952"/>
                    <a:pt x="10897" y="906974"/>
                  </a:cubicBezTo>
                  <a:cubicBezTo>
                    <a:pt x="3920" y="899997"/>
                    <a:pt x="0" y="890533"/>
                    <a:pt x="0" y="880666"/>
                  </a:cubicBezTo>
                  <a:lnTo>
                    <a:pt x="0" y="37206"/>
                  </a:lnTo>
                  <a:cubicBezTo>
                    <a:pt x="0" y="27338"/>
                    <a:pt x="3920" y="17875"/>
                    <a:pt x="10897" y="10897"/>
                  </a:cubicBezTo>
                  <a:cubicBezTo>
                    <a:pt x="17875" y="3920"/>
                    <a:pt x="27338" y="0"/>
                    <a:pt x="37206" y="0"/>
                  </a:cubicBezTo>
                  <a:close/>
                </a:path>
              </a:pathLst>
            </a:custGeom>
            <a:blipFill>
              <a:blip r:embed="rId3"/>
              <a:stretch>
                <a:fillRect l="-5659" t="0" r="-565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430045" y="1546503"/>
            <a:ext cx="8550235" cy="2065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47"/>
              </a:lnSpc>
            </a:pPr>
            <a:r>
              <a:rPr lang="en-US" b="true" sz="2319" spc="3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En los últimos años la 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el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ia 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tifici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al (IA), ha 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urg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ido com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 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u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na herramien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ta transformado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 del sec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tor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la s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alud, o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fr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ecien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 nuev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tunidad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 para la predi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ción y dete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cc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ó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n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un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 d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 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ermed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</a:t>
            </a:r>
            <a:r>
              <a:rPr lang="en-US" b="true" sz="2319" spc="37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045" y="4811392"/>
            <a:ext cx="9286974" cy="224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9"/>
              </a:lnSpc>
              <a:spcBef>
                <a:spcPct val="0"/>
              </a:spcBef>
            </a:pPr>
            <a:r>
              <a:rPr lang="en-US" b="true" sz="2299" spc="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  <a:r>
              <a:rPr lang="en-US" b="true" sz="2299" spc="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 aprendizaje automático (Machine learning) se destaca como una disciplina esencial que permite a las computadoras aprender directamente de los datos. Utiliza algoritmos estadísticos para identificar patrones en grandes conjuntos de datos, lo que a su vez facilita la capacidad de hacer predicciones basadas en esos datos.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045" y="7794521"/>
            <a:ext cx="9286974" cy="187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9"/>
              </a:lnSpc>
              <a:spcBef>
                <a:spcPct val="0"/>
              </a:spcBef>
            </a:pPr>
            <a:r>
              <a:rPr lang="en-US" b="true" sz="2299" spc="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 el seno esta la especializacion: aprendizaje profundo (Deep Learning). </a:t>
            </a:r>
            <a:r>
              <a:rPr lang="en-US" b="true" sz="2299" spc="9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Esta técnica emplea redes neuronales que simulan la estructura del cerebro humano, buscando capturar y procesar representaciones internas de los datos de entrada.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4178" y="372711"/>
            <a:ext cx="15619644" cy="9541577"/>
            <a:chOff x="0" y="0"/>
            <a:chExt cx="4113816" cy="25130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3816" cy="2513008"/>
            </a:xfrm>
            <a:custGeom>
              <a:avLst/>
              <a:gdLst/>
              <a:ahLst/>
              <a:cxnLst/>
              <a:rect r="r" b="b" t="t" l="l"/>
              <a:pathLst>
                <a:path h="2513008" w="4113816">
                  <a:moveTo>
                    <a:pt x="0" y="0"/>
                  </a:moveTo>
                  <a:lnTo>
                    <a:pt x="4113816" y="0"/>
                  </a:lnTo>
                  <a:lnTo>
                    <a:pt x="4113816" y="2513008"/>
                  </a:lnTo>
                  <a:lnTo>
                    <a:pt x="0" y="2513008"/>
                  </a:ln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113816" cy="2589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31660" y="1024056"/>
            <a:ext cx="11914617" cy="2037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4"/>
              </a:lnSpc>
            </a:pPr>
            <a:r>
              <a:rPr lang="en-US" sz="607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Aprendizaje automático (machine learning)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1660" y="3696508"/>
            <a:ext cx="12974138" cy="535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4"/>
              </a:lnSpc>
            </a:pPr>
            <a:r>
              <a:rPr lang="en-US" sz="3002" spc="12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 enf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 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arr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 m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od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os inteli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gen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cap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ac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de a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ren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me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j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orar su rendimiento a través de la experiencia con datos.</a:t>
            </a:r>
          </a:p>
          <a:p>
            <a:pPr algn="just" marL="0" indent="0" lvl="0">
              <a:lnSpc>
                <a:spcPts val="4204"/>
              </a:lnSpc>
            </a:pP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 otras palabras, si proporcionamos datos junto con sus respectivas respuestas al modelo, éste puede aprender patrones y relaciones dentro de los datos para generar reglas con las que posteriormente dar predicciones sobre nuevos datos no vistos previamente. Esto difiere de la programación clásica, donde esperamos unas respuestas a partir de unos datos y unas reglas preestablecidas</a:t>
            </a:r>
          </a:p>
        </p:txBody>
      </p:sp>
      <p:sp>
        <p:nvSpPr>
          <p:cNvPr name="AutoShape 8" id="8"/>
          <p:cNvSpPr/>
          <p:nvPr/>
        </p:nvSpPr>
        <p:spPr>
          <a:xfrm>
            <a:off x="4451666" y="3061481"/>
            <a:ext cx="782930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36104" t="-51986" r="-36104" b="-5198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54410" y="3437235"/>
            <a:ext cx="4904890" cy="3015359"/>
            <a:chOff x="0" y="0"/>
            <a:chExt cx="1663179" cy="10224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3179" cy="1022465"/>
            </a:xfrm>
            <a:custGeom>
              <a:avLst/>
              <a:gdLst/>
              <a:ahLst/>
              <a:cxnLst/>
              <a:rect r="r" b="b" t="t" l="l"/>
              <a:pathLst>
                <a:path h="1022465" w="1663179">
                  <a:moveTo>
                    <a:pt x="22098" y="0"/>
                  </a:moveTo>
                  <a:lnTo>
                    <a:pt x="1641081" y="0"/>
                  </a:lnTo>
                  <a:cubicBezTo>
                    <a:pt x="1646942" y="0"/>
                    <a:pt x="1652562" y="2328"/>
                    <a:pt x="1656706" y="6472"/>
                  </a:cubicBezTo>
                  <a:cubicBezTo>
                    <a:pt x="1660851" y="10616"/>
                    <a:pt x="1663179" y="16237"/>
                    <a:pt x="1663179" y="22098"/>
                  </a:cubicBezTo>
                  <a:lnTo>
                    <a:pt x="1663179" y="1000368"/>
                  </a:lnTo>
                  <a:cubicBezTo>
                    <a:pt x="1663179" y="1012572"/>
                    <a:pt x="1653285" y="1022465"/>
                    <a:pt x="1641081" y="1022465"/>
                  </a:cubicBezTo>
                  <a:lnTo>
                    <a:pt x="22098" y="1022465"/>
                  </a:lnTo>
                  <a:cubicBezTo>
                    <a:pt x="9893" y="1022465"/>
                    <a:pt x="0" y="1012572"/>
                    <a:pt x="0" y="1000368"/>
                  </a:cubicBezTo>
                  <a:lnTo>
                    <a:pt x="0" y="22098"/>
                  </a:lnTo>
                  <a:cubicBezTo>
                    <a:pt x="0" y="9893"/>
                    <a:pt x="9893" y="0"/>
                    <a:pt x="22098" y="0"/>
                  </a:cubicBezTo>
                  <a:close/>
                </a:path>
              </a:pathLst>
            </a:custGeom>
            <a:blipFill>
              <a:blip r:embed="rId3"/>
              <a:stretch>
                <a:fillRect l="-6479" t="0" r="-647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711949" y="3670993"/>
            <a:ext cx="4904890" cy="3015359"/>
            <a:chOff x="0" y="0"/>
            <a:chExt cx="1663179" cy="10224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3179" cy="1022465"/>
            </a:xfrm>
            <a:custGeom>
              <a:avLst/>
              <a:gdLst/>
              <a:ahLst/>
              <a:cxnLst/>
              <a:rect r="r" b="b" t="t" l="l"/>
              <a:pathLst>
                <a:path h="1022465" w="1663179">
                  <a:moveTo>
                    <a:pt x="22098" y="0"/>
                  </a:moveTo>
                  <a:lnTo>
                    <a:pt x="1641081" y="0"/>
                  </a:lnTo>
                  <a:cubicBezTo>
                    <a:pt x="1646942" y="0"/>
                    <a:pt x="1652562" y="2328"/>
                    <a:pt x="1656706" y="6472"/>
                  </a:cubicBezTo>
                  <a:cubicBezTo>
                    <a:pt x="1660851" y="10616"/>
                    <a:pt x="1663179" y="16237"/>
                    <a:pt x="1663179" y="22098"/>
                  </a:cubicBezTo>
                  <a:lnTo>
                    <a:pt x="1663179" y="1000368"/>
                  </a:lnTo>
                  <a:cubicBezTo>
                    <a:pt x="1663179" y="1012572"/>
                    <a:pt x="1653285" y="1022465"/>
                    <a:pt x="1641081" y="1022465"/>
                  </a:cubicBezTo>
                  <a:lnTo>
                    <a:pt x="22098" y="1022465"/>
                  </a:lnTo>
                  <a:cubicBezTo>
                    <a:pt x="9893" y="1022465"/>
                    <a:pt x="0" y="1012572"/>
                    <a:pt x="0" y="1000368"/>
                  </a:cubicBezTo>
                  <a:lnTo>
                    <a:pt x="0" y="22098"/>
                  </a:lnTo>
                  <a:cubicBezTo>
                    <a:pt x="0" y="9893"/>
                    <a:pt x="9893" y="0"/>
                    <a:pt x="22098" y="0"/>
                  </a:cubicBezTo>
                  <a:close/>
                </a:path>
              </a:pathLst>
            </a:custGeom>
            <a:blipFill>
              <a:blip r:embed="rId4"/>
              <a:stretch>
                <a:fillRect l="-17065" t="0" r="-1706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64963" y="3670993"/>
            <a:ext cx="4904890" cy="3015359"/>
            <a:chOff x="0" y="0"/>
            <a:chExt cx="1663179" cy="10224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63179" cy="1022465"/>
            </a:xfrm>
            <a:custGeom>
              <a:avLst/>
              <a:gdLst/>
              <a:ahLst/>
              <a:cxnLst/>
              <a:rect r="r" b="b" t="t" l="l"/>
              <a:pathLst>
                <a:path h="1022465" w="1663179">
                  <a:moveTo>
                    <a:pt x="22098" y="0"/>
                  </a:moveTo>
                  <a:lnTo>
                    <a:pt x="1641081" y="0"/>
                  </a:lnTo>
                  <a:cubicBezTo>
                    <a:pt x="1646942" y="0"/>
                    <a:pt x="1652562" y="2328"/>
                    <a:pt x="1656706" y="6472"/>
                  </a:cubicBezTo>
                  <a:cubicBezTo>
                    <a:pt x="1660851" y="10616"/>
                    <a:pt x="1663179" y="16237"/>
                    <a:pt x="1663179" y="22098"/>
                  </a:cubicBezTo>
                  <a:lnTo>
                    <a:pt x="1663179" y="1000368"/>
                  </a:lnTo>
                  <a:cubicBezTo>
                    <a:pt x="1663179" y="1012572"/>
                    <a:pt x="1653285" y="1022465"/>
                    <a:pt x="1641081" y="1022465"/>
                  </a:cubicBezTo>
                  <a:lnTo>
                    <a:pt x="22098" y="1022465"/>
                  </a:lnTo>
                  <a:cubicBezTo>
                    <a:pt x="9893" y="1022465"/>
                    <a:pt x="0" y="1012572"/>
                    <a:pt x="0" y="1000368"/>
                  </a:cubicBezTo>
                  <a:lnTo>
                    <a:pt x="0" y="22098"/>
                  </a:lnTo>
                  <a:cubicBezTo>
                    <a:pt x="0" y="9893"/>
                    <a:pt x="9893" y="0"/>
                    <a:pt x="22098" y="0"/>
                  </a:cubicBezTo>
                  <a:close/>
                </a:path>
              </a:pathLst>
            </a:custGeom>
            <a:blipFill>
              <a:blip r:embed="rId5"/>
              <a:stretch>
                <a:fillRect l="-4645" t="0" r="-464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595987" y="6386464"/>
            <a:ext cx="4421737" cy="3281330"/>
            <a:chOff x="0" y="0"/>
            <a:chExt cx="1076227" cy="7986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6227" cy="798658"/>
            </a:xfrm>
            <a:custGeom>
              <a:avLst/>
              <a:gdLst/>
              <a:ahLst/>
              <a:cxnLst/>
              <a:rect r="r" b="b" t="t" l="l"/>
              <a:pathLst>
                <a:path h="798658" w="1076227">
                  <a:moveTo>
                    <a:pt x="24512" y="0"/>
                  </a:moveTo>
                  <a:lnTo>
                    <a:pt x="1051715" y="0"/>
                  </a:lnTo>
                  <a:cubicBezTo>
                    <a:pt x="1065252" y="0"/>
                    <a:pt x="1076227" y="10975"/>
                    <a:pt x="1076227" y="24512"/>
                  </a:cubicBezTo>
                  <a:lnTo>
                    <a:pt x="1076227" y="774146"/>
                  </a:lnTo>
                  <a:cubicBezTo>
                    <a:pt x="1076227" y="787683"/>
                    <a:pt x="1065252" y="798658"/>
                    <a:pt x="1051715" y="798658"/>
                  </a:cubicBezTo>
                  <a:lnTo>
                    <a:pt x="24512" y="798658"/>
                  </a:lnTo>
                  <a:cubicBezTo>
                    <a:pt x="10975" y="798658"/>
                    <a:pt x="0" y="787683"/>
                    <a:pt x="0" y="774146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076227" cy="874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53525" y="6386464"/>
            <a:ext cx="4421737" cy="3281330"/>
            <a:chOff x="0" y="0"/>
            <a:chExt cx="1076227" cy="7986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6227" cy="798658"/>
            </a:xfrm>
            <a:custGeom>
              <a:avLst/>
              <a:gdLst/>
              <a:ahLst/>
              <a:cxnLst/>
              <a:rect r="r" b="b" t="t" l="l"/>
              <a:pathLst>
                <a:path h="798658" w="1076227">
                  <a:moveTo>
                    <a:pt x="24512" y="0"/>
                  </a:moveTo>
                  <a:lnTo>
                    <a:pt x="1051715" y="0"/>
                  </a:lnTo>
                  <a:cubicBezTo>
                    <a:pt x="1065252" y="0"/>
                    <a:pt x="1076227" y="10975"/>
                    <a:pt x="1076227" y="24512"/>
                  </a:cubicBezTo>
                  <a:lnTo>
                    <a:pt x="1076227" y="774146"/>
                  </a:lnTo>
                  <a:cubicBezTo>
                    <a:pt x="1076227" y="787683"/>
                    <a:pt x="1065252" y="798658"/>
                    <a:pt x="1051715" y="798658"/>
                  </a:cubicBezTo>
                  <a:lnTo>
                    <a:pt x="24512" y="798658"/>
                  </a:lnTo>
                  <a:cubicBezTo>
                    <a:pt x="10975" y="798658"/>
                    <a:pt x="0" y="787683"/>
                    <a:pt x="0" y="774146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076227" cy="874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6539" y="6386464"/>
            <a:ext cx="4421737" cy="3365858"/>
            <a:chOff x="0" y="0"/>
            <a:chExt cx="1076227" cy="8192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6227" cy="819232"/>
            </a:xfrm>
            <a:custGeom>
              <a:avLst/>
              <a:gdLst/>
              <a:ahLst/>
              <a:cxnLst/>
              <a:rect r="r" b="b" t="t" l="l"/>
              <a:pathLst>
                <a:path h="819232" w="1076227">
                  <a:moveTo>
                    <a:pt x="24512" y="0"/>
                  </a:moveTo>
                  <a:lnTo>
                    <a:pt x="1051715" y="0"/>
                  </a:lnTo>
                  <a:cubicBezTo>
                    <a:pt x="1065252" y="0"/>
                    <a:pt x="1076227" y="10975"/>
                    <a:pt x="1076227" y="24512"/>
                  </a:cubicBezTo>
                  <a:lnTo>
                    <a:pt x="1076227" y="794719"/>
                  </a:lnTo>
                  <a:cubicBezTo>
                    <a:pt x="1076227" y="808257"/>
                    <a:pt x="1065252" y="819232"/>
                    <a:pt x="1051715" y="819232"/>
                  </a:cubicBezTo>
                  <a:lnTo>
                    <a:pt x="24512" y="819232"/>
                  </a:lnTo>
                  <a:cubicBezTo>
                    <a:pt x="10975" y="819232"/>
                    <a:pt x="0" y="808257"/>
                    <a:pt x="0" y="794719"/>
                  </a:cubicBezTo>
                  <a:lnTo>
                    <a:pt x="0" y="24512"/>
                  </a:lnTo>
                  <a:cubicBezTo>
                    <a:pt x="0" y="10975"/>
                    <a:pt x="10975" y="0"/>
                    <a:pt x="245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076227" cy="89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769363" y="6490694"/>
            <a:ext cx="4037568" cy="37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5"/>
              </a:lnSpc>
            </a:pP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Aprendizaje po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 ref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uerzo.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20986" y="479444"/>
            <a:ext cx="9536271" cy="98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8"/>
              </a:lnSpc>
            </a:pPr>
            <a:r>
              <a:rPr lang="en-US" sz="575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Automatización Inteligente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88071" y="6897846"/>
            <a:ext cx="4037568" cy="27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25"/>
              </a:lnSpc>
            </a:pPr>
            <a:r>
              <a:rPr lang="en-US" sz="1946" spc="8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Ap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nde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travé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d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ción/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ser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aci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ó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 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el ent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no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trenamie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o.</a:t>
            </a:r>
          </a:p>
          <a:p>
            <a:pPr algn="just" marL="0" indent="0" lvl="0">
              <a:lnSpc>
                <a:spcPts val="2725"/>
              </a:lnSpc>
            </a:pP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Los datos pueden ser presentados al modelo como entrada del mismo modo que en los demás aprendizajes (imagen, texto, audio)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55021" y="1863263"/>
            <a:ext cx="13468201" cy="38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 spc="9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Dentro del aprendizaje automático se pueden encontrar </a:t>
            </a:r>
            <a:r>
              <a:rPr lang="en-US" sz="2299" spc="9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los siguientes tipos de aprendizajes: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5181" y="6464697"/>
            <a:ext cx="4037568" cy="37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65"/>
              </a:lnSpc>
            </a:pP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prendi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z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j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 n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su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ervisa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6257" y="6920109"/>
            <a:ext cx="4037568" cy="27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25"/>
              </a:lnSpc>
            </a:pP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 centra e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pren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er a 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dat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n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eti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uet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ados.</a:t>
            </a:r>
          </a:p>
          <a:p>
            <a:pPr algn="just" marL="0" indent="0" lvl="0">
              <a:lnSpc>
                <a:spcPts val="2725"/>
              </a:lnSpc>
            </a:pP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 centra en encontrar agrupaciones basándose en patrones y estructuras similares, por ejemplo, diferenciar entre distintas fotos de animales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25216" y="6464697"/>
            <a:ext cx="4037568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5"/>
              </a:lnSpc>
            </a:pP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prendi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z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j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 aut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su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ervisa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</a:t>
            </a:r>
            <a:r>
              <a:rPr lang="en-US" b="true" sz="2046" spc="8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25216" y="7263009"/>
            <a:ext cx="4037568" cy="208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25"/>
              </a:lnSpc>
            </a:pPr>
            <a:r>
              <a:rPr lang="en-US" sz="1946" spc="8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 recibe datos etiquetados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y la</a:t>
            </a:r>
            <a:r>
              <a:rPr lang="en-US" sz="1946" spc="81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idea es que el modelo busque representaciones significativas de los datos a base de la propia información que hay contenida en los datos.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9146" y="372711"/>
            <a:ext cx="17426020" cy="9541577"/>
            <a:chOff x="0" y="0"/>
            <a:chExt cx="4589569" cy="25130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89569" cy="2513008"/>
            </a:xfrm>
            <a:custGeom>
              <a:avLst/>
              <a:gdLst/>
              <a:ahLst/>
              <a:cxnLst/>
              <a:rect r="r" b="b" t="t" l="l"/>
              <a:pathLst>
                <a:path h="2513008" w="4589569">
                  <a:moveTo>
                    <a:pt x="0" y="0"/>
                  </a:moveTo>
                  <a:lnTo>
                    <a:pt x="4589569" y="0"/>
                  </a:lnTo>
                  <a:lnTo>
                    <a:pt x="4589569" y="2513008"/>
                  </a:lnTo>
                  <a:lnTo>
                    <a:pt x="0" y="2513008"/>
                  </a:ln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589569" cy="2589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45407">
            <a:off x="2245131" y="1021803"/>
            <a:ext cx="11914617" cy="103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4"/>
              </a:lnSpc>
            </a:pPr>
            <a:r>
              <a:rPr lang="en-US" sz="6072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Deep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591" y="2042492"/>
            <a:ext cx="17067130" cy="801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4"/>
              </a:lnSpc>
            </a:pPr>
            <a:r>
              <a:rPr lang="en-US" sz="3002" spc="12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Bus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 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imit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ar el funcionamiento de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ce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ebro humano, y permite, a diferencia de otras técnicas de ML, que los modelos extraigan características directamente de los datos originales.</a:t>
            </a:r>
          </a:p>
          <a:p>
            <a:pPr algn="just" marL="0" indent="0" lvl="0">
              <a:lnSpc>
                <a:spcPts val="4204"/>
              </a:lnSpc>
            </a:pPr>
          </a:p>
          <a:p>
            <a:pPr algn="just" marL="0" indent="0" lvl="0">
              <a:lnSpc>
                <a:spcPts val="4204"/>
              </a:lnSpc>
            </a:pP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Existen variedad de arquitecturas de aprendizaje complejas. Estas arquitecturas son capaces de manejar datos complejos y resolver problemas específicos en diversas áreas del Deep learning.</a:t>
            </a:r>
          </a:p>
          <a:p>
            <a:pPr algn="just" marL="0" indent="0" lvl="0">
              <a:lnSpc>
                <a:spcPts val="4204"/>
              </a:lnSpc>
            </a:pPr>
          </a:p>
          <a:p>
            <a:pPr algn="just" marL="0" indent="0" lvl="0">
              <a:lnSpc>
                <a:spcPts val="4204"/>
              </a:lnSpc>
            </a:pPr>
            <a:r>
              <a:rPr lang="en-US" b="true" sz="3002" spc="126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Perceptrón multicapa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: Es una red neuronal simple compuesta por neuronas distribuidas en varias capas, que son: una capa de entrada, una o más capas ocultas (hidden) y una capa de salida.</a:t>
            </a:r>
          </a:p>
          <a:p>
            <a:pPr algn="just" marL="0" indent="0" lvl="0">
              <a:lnSpc>
                <a:spcPts val="4204"/>
              </a:lnSpc>
            </a:pPr>
          </a:p>
          <a:p>
            <a:pPr algn="just" marL="0" indent="0" lvl="0">
              <a:lnSpc>
                <a:spcPts val="4204"/>
              </a:lnSpc>
            </a:pPr>
            <a:r>
              <a:rPr lang="en-US" b="true" sz="3002" spc="126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Redes neuronales convolucionales (CNN)</a:t>
            </a:r>
            <a:r>
              <a:rPr lang="en-US" sz="3002" spc="126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Su principal aplicación ha sido en el procesamiento de imágenes y reconocimiento visual, </a:t>
            </a:r>
          </a:p>
          <a:p>
            <a:pPr algn="just" marL="0" indent="0" lvl="0">
              <a:lnSpc>
                <a:spcPts val="4204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4390830" y="2113105"/>
            <a:ext cx="7896407" cy="2463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987999">
            <a:off x="2519159" y="-4742542"/>
            <a:ext cx="13249682" cy="19772085"/>
          </a:xfrm>
          <a:custGeom>
            <a:avLst/>
            <a:gdLst/>
            <a:ahLst/>
            <a:cxnLst/>
            <a:rect r="r" b="b" t="t" l="l"/>
            <a:pathLst>
              <a:path h="19772085" w="13249682">
                <a:moveTo>
                  <a:pt x="0" y="1750945"/>
                </a:moveTo>
                <a:lnTo>
                  <a:pt x="3112791" y="19772084"/>
                </a:lnTo>
                <a:lnTo>
                  <a:pt x="13249682" y="18021139"/>
                </a:lnTo>
                <a:lnTo>
                  <a:pt x="10136891" y="0"/>
                </a:lnTo>
                <a:lnTo>
                  <a:pt x="0" y="1750945"/>
                </a:lnTo>
                <a:close/>
              </a:path>
            </a:pathLst>
          </a:custGeom>
          <a:blipFill>
            <a:blip r:embed="rId2"/>
            <a:stretch>
              <a:fillRect l="-81480" t="-4753" r="-67312" b="-63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058789"/>
            <a:ext cx="8353588" cy="2386739"/>
          </a:xfrm>
          <a:custGeom>
            <a:avLst/>
            <a:gdLst/>
            <a:ahLst/>
            <a:cxnLst/>
            <a:rect r="r" b="b" t="t" l="l"/>
            <a:pathLst>
              <a:path h="2386739" w="8353588">
                <a:moveTo>
                  <a:pt x="0" y="0"/>
                </a:moveTo>
                <a:lnTo>
                  <a:pt x="8353588" y="0"/>
                </a:lnTo>
                <a:lnTo>
                  <a:pt x="8353588" y="2386740"/>
                </a:lnTo>
                <a:lnTo>
                  <a:pt x="0" y="238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317" y="8085693"/>
            <a:ext cx="5801321" cy="2345215"/>
          </a:xfrm>
          <a:custGeom>
            <a:avLst/>
            <a:gdLst/>
            <a:ahLst/>
            <a:cxnLst/>
            <a:rect r="r" b="b" t="t" l="l"/>
            <a:pathLst>
              <a:path h="2345215" w="5801321">
                <a:moveTo>
                  <a:pt x="0" y="0"/>
                </a:moveTo>
                <a:lnTo>
                  <a:pt x="5801321" y="0"/>
                </a:lnTo>
                <a:lnTo>
                  <a:pt x="5801321" y="2345214"/>
                </a:lnTo>
                <a:lnTo>
                  <a:pt x="0" y="2345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919" y="584954"/>
            <a:ext cx="17003381" cy="210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7"/>
              </a:lnSpc>
            </a:pPr>
            <a:r>
              <a:rPr lang="en-US" b="true" sz="2519" spc="10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  <a:r>
              <a:rPr lang="en-US" b="true" sz="2519" spc="10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utoenc</a:t>
            </a:r>
            <a:r>
              <a:rPr lang="en-US" b="true" sz="2519" spc="10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</a:t>
            </a:r>
            <a:r>
              <a:rPr lang="en-US" b="true" sz="2519" spc="10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ders</a:t>
            </a:r>
          </a:p>
          <a:p>
            <a:pPr algn="l" marL="0" indent="0" lvl="0">
              <a:lnSpc>
                <a:spcPts val="3247"/>
              </a:lnSpc>
            </a:pPr>
            <a:r>
              <a:rPr lang="en-US" sz="2319" spc="9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 una arquitectura de red neuronal que se entrena para reconstruir datos de entrada, como por ejemplo partes de una imagen  utilizando dos etapas: el codificador y el decodificador (decoder). El codificador transforma los datos de entrada en una re presentación de dimensionalidad reducida, y luego el decodificador intenta reconstruir los datos originales a partir de esta representación reducida.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2310" y="5369329"/>
            <a:ext cx="17003381" cy="254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7"/>
              </a:lnSpc>
            </a:pPr>
            <a:r>
              <a:rPr lang="en-US" b="true" sz="2519" spc="10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GAN  (Redes G</a:t>
            </a:r>
            <a:r>
              <a:rPr lang="en-US" b="true" sz="2519" spc="10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enerativas Adversarias).</a:t>
            </a:r>
          </a:p>
          <a:p>
            <a:pPr algn="l" marL="0" indent="0" lvl="0">
              <a:lnSpc>
                <a:spcPts val="3527"/>
              </a:lnSpc>
            </a:pPr>
            <a:r>
              <a:rPr lang="en-US" b="true" sz="2519" spc="105" strike="noStrike" u="non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Se centra en el área de la generación de imágenes y datos de la nada</a:t>
            </a:r>
          </a:p>
          <a:p>
            <a:pPr algn="l" marL="0" indent="0" lvl="0">
              <a:lnSpc>
                <a:spcPts val="3247"/>
              </a:lnSpc>
            </a:pPr>
            <a:r>
              <a:rPr lang="en-US" sz="2319" spc="97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Consisten en dos redes neuronales, el generador y el discriminador. En la primera red, la función del generador es generar datos nuevos y sintéticos que sean indistinguibles de los datos reales.  En la segunda red, el discriminador actúa como un crítico o juez que tiene que distin guir entre los datos reales (las imágenes médicas reales de pacientes con la enfermedad) y las imágenes falsas generadas por el generador.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32000">
            <a:off x="-1278703" y="-3141546"/>
            <a:ext cx="20845406" cy="16570091"/>
          </a:xfrm>
          <a:custGeom>
            <a:avLst/>
            <a:gdLst/>
            <a:ahLst/>
            <a:cxnLst/>
            <a:rect r="r" b="b" t="t" l="l"/>
            <a:pathLst>
              <a:path h="16570091" w="20845406">
                <a:moveTo>
                  <a:pt x="16859033" y="16570092"/>
                </a:moveTo>
                <a:lnTo>
                  <a:pt x="0" y="9483207"/>
                </a:lnTo>
                <a:lnTo>
                  <a:pt x="3986373" y="0"/>
                </a:lnTo>
                <a:lnTo>
                  <a:pt x="20845406" y="7086885"/>
                </a:lnTo>
                <a:lnTo>
                  <a:pt x="16859033" y="16570092"/>
                </a:lnTo>
                <a:close/>
              </a:path>
            </a:pathLst>
          </a:custGeom>
          <a:blipFill>
            <a:blip r:embed="rId2"/>
            <a:stretch>
              <a:fillRect l="-25532" t="-13308" r="-25532" b="-1330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59476" y="0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88127" t="-18815" r="-264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12218" y="521612"/>
            <a:ext cx="10665541" cy="178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2"/>
              </a:lnSpc>
            </a:pPr>
            <a:r>
              <a:rPr lang="en-US" sz="52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Aplicacion de Deep learning en enfermedades raras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3925" y="2996968"/>
            <a:ext cx="11265459" cy="170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</a:pPr>
            <a:r>
              <a:rPr lang="en-US" sz="2400" spc="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 el ámbit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la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nve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tigación y el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esarr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de De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 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ning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ap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ic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ados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enfermedade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el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 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má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za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on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ág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méd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donde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epr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esen 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alr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dedor del 85% de la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nves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ig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cion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z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 es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á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bito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3925" y="5725630"/>
            <a:ext cx="13257382" cy="170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60"/>
              </a:lnSpc>
            </a:pP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as imágen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éd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pue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 pr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venir de tomografía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omp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iz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as, re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onan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ag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né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ografía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cogra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í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e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mágene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 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icr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copía.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od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dade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of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ecen dif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ectiva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 n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veles de de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lle, lo qu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permit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un aná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x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ha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tivo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 dive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sas enf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rmedades y condic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ones 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édicas</a:t>
            </a:r>
            <a:r>
              <a:rPr lang="en-US" sz="2400" spc="10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32000">
            <a:off x="-1278703" y="-3141546"/>
            <a:ext cx="20845406" cy="16570091"/>
          </a:xfrm>
          <a:custGeom>
            <a:avLst/>
            <a:gdLst/>
            <a:ahLst/>
            <a:cxnLst/>
            <a:rect r="r" b="b" t="t" l="l"/>
            <a:pathLst>
              <a:path h="16570091" w="20845406">
                <a:moveTo>
                  <a:pt x="16859033" y="16570092"/>
                </a:moveTo>
                <a:lnTo>
                  <a:pt x="0" y="9483207"/>
                </a:lnTo>
                <a:lnTo>
                  <a:pt x="3986373" y="0"/>
                </a:lnTo>
                <a:lnTo>
                  <a:pt x="20845406" y="7086885"/>
                </a:lnTo>
                <a:lnTo>
                  <a:pt x="16859033" y="16570092"/>
                </a:lnTo>
                <a:close/>
              </a:path>
            </a:pathLst>
          </a:custGeom>
          <a:blipFill>
            <a:blip r:embed="rId2"/>
            <a:stretch>
              <a:fillRect l="-25532" t="-13308" r="-25532" b="-1330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224" y="2083729"/>
            <a:ext cx="8220611" cy="5246370"/>
            <a:chOff x="0" y="0"/>
            <a:chExt cx="127358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3588" cy="812800"/>
            </a:xfrm>
            <a:custGeom>
              <a:avLst/>
              <a:gdLst/>
              <a:ahLst/>
              <a:cxnLst/>
              <a:rect r="r" b="b" t="t" l="l"/>
              <a:pathLst>
                <a:path h="812800" w="1273588">
                  <a:moveTo>
                    <a:pt x="21661" y="0"/>
                  </a:moveTo>
                  <a:lnTo>
                    <a:pt x="1251927" y="0"/>
                  </a:lnTo>
                  <a:cubicBezTo>
                    <a:pt x="1257672" y="0"/>
                    <a:pt x="1263181" y="2282"/>
                    <a:pt x="1267243" y="6344"/>
                  </a:cubicBezTo>
                  <a:cubicBezTo>
                    <a:pt x="1271306" y="10406"/>
                    <a:pt x="1273588" y="15916"/>
                    <a:pt x="1273588" y="21661"/>
                  </a:cubicBezTo>
                  <a:lnTo>
                    <a:pt x="1273588" y="791139"/>
                  </a:lnTo>
                  <a:cubicBezTo>
                    <a:pt x="1273588" y="796884"/>
                    <a:pt x="1271306" y="802394"/>
                    <a:pt x="1267243" y="806456"/>
                  </a:cubicBezTo>
                  <a:cubicBezTo>
                    <a:pt x="1263181" y="810518"/>
                    <a:pt x="1257672" y="812800"/>
                    <a:pt x="1251927" y="812800"/>
                  </a:cubicBezTo>
                  <a:lnTo>
                    <a:pt x="21661" y="812800"/>
                  </a:lnTo>
                  <a:cubicBezTo>
                    <a:pt x="15916" y="812800"/>
                    <a:pt x="10406" y="810518"/>
                    <a:pt x="6344" y="806456"/>
                  </a:cubicBezTo>
                  <a:cubicBezTo>
                    <a:pt x="2282" y="802394"/>
                    <a:pt x="0" y="796884"/>
                    <a:pt x="0" y="791139"/>
                  </a:cubicBezTo>
                  <a:lnTo>
                    <a:pt x="0" y="21661"/>
                  </a:lnTo>
                  <a:cubicBezTo>
                    <a:pt x="0" y="15916"/>
                    <a:pt x="2282" y="10406"/>
                    <a:pt x="6344" y="6344"/>
                  </a:cubicBezTo>
                  <a:cubicBezTo>
                    <a:pt x="10406" y="2282"/>
                    <a:pt x="15916" y="0"/>
                    <a:pt x="21661" y="0"/>
                  </a:cubicBezTo>
                  <a:close/>
                </a:path>
              </a:pathLst>
            </a:custGeom>
            <a:blipFill>
              <a:blip r:embed="rId3"/>
              <a:stretch>
                <a:fillRect l="-7101" t="0" r="-71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3601833"/>
            <a:ext cx="8452547" cy="5246370"/>
            <a:chOff x="0" y="0"/>
            <a:chExt cx="130952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9521" cy="812800"/>
            </a:xfrm>
            <a:custGeom>
              <a:avLst/>
              <a:gdLst/>
              <a:ahLst/>
              <a:cxnLst/>
              <a:rect r="r" b="b" t="t" l="l"/>
              <a:pathLst>
                <a:path h="812800" w="1309521">
                  <a:moveTo>
                    <a:pt x="21066" y="0"/>
                  </a:moveTo>
                  <a:lnTo>
                    <a:pt x="1288454" y="0"/>
                  </a:lnTo>
                  <a:cubicBezTo>
                    <a:pt x="1300089" y="0"/>
                    <a:pt x="1309521" y="9432"/>
                    <a:pt x="1309521" y="21066"/>
                  </a:cubicBezTo>
                  <a:lnTo>
                    <a:pt x="1309521" y="791734"/>
                  </a:lnTo>
                  <a:cubicBezTo>
                    <a:pt x="1309521" y="797321"/>
                    <a:pt x="1307301" y="802679"/>
                    <a:pt x="1303351" y="806630"/>
                  </a:cubicBezTo>
                  <a:cubicBezTo>
                    <a:pt x="1299400" y="810581"/>
                    <a:pt x="1294042" y="812800"/>
                    <a:pt x="1288454" y="812800"/>
                  </a:cubicBezTo>
                  <a:lnTo>
                    <a:pt x="21066" y="812800"/>
                  </a:lnTo>
                  <a:cubicBezTo>
                    <a:pt x="9432" y="812800"/>
                    <a:pt x="0" y="803368"/>
                    <a:pt x="0" y="791734"/>
                  </a:cubicBezTo>
                  <a:lnTo>
                    <a:pt x="0" y="21066"/>
                  </a:lnTo>
                  <a:cubicBezTo>
                    <a:pt x="0" y="9432"/>
                    <a:pt x="9432" y="0"/>
                    <a:pt x="21066" y="0"/>
                  </a:cubicBezTo>
                  <a:close/>
                </a:path>
              </a:pathLst>
            </a:custGeom>
            <a:blipFill>
              <a:blip r:embed="rId4"/>
              <a:stretch>
                <a:fillRect l="-6955" t="0" r="-695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508000"/>
            <a:ext cx="1023982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 spc="9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 disponibi</a:t>
            </a:r>
            <a:r>
              <a:rPr lang="en-US" sz="2299" spc="9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lidad de datos es crucial para el desarrollo efectivo de modelos de Deep learning en el campo de las enfermedades raras.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650000">
            <a:off x="-503127" y="-5242087"/>
            <a:ext cx="19294255" cy="20771175"/>
          </a:xfrm>
          <a:custGeom>
            <a:avLst/>
            <a:gdLst/>
            <a:ahLst/>
            <a:cxnLst/>
            <a:rect r="r" b="b" t="t" l="l"/>
            <a:pathLst>
              <a:path h="20771175" w="19294255">
                <a:moveTo>
                  <a:pt x="8161225" y="20771174"/>
                </a:moveTo>
                <a:lnTo>
                  <a:pt x="19294254" y="6262328"/>
                </a:lnTo>
                <a:lnTo>
                  <a:pt x="11133029" y="0"/>
                </a:lnTo>
                <a:lnTo>
                  <a:pt x="0" y="14508846"/>
                </a:lnTo>
                <a:lnTo>
                  <a:pt x="8161225" y="20771174"/>
                </a:lnTo>
                <a:close/>
              </a:path>
            </a:pathLst>
          </a:custGeom>
          <a:blipFill>
            <a:blip r:embed="rId2"/>
            <a:stretch>
              <a:fillRect l="-31561" t="-110" r="-39363" b="-567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1040498" y="-914269"/>
            <a:ext cx="5622313" cy="8872691"/>
            <a:chOff x="0" y="0"/>
            <a:chExt cx="2210335" cy="3488176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-638921" y="638921"/>
              <a:ext cx="3488176" cy="2210335"/>
            </a:xfrm>
            <a:custGeom>
              <a:avLst/>
              <a:gdLst/>
              <a:ahLst/>
              <a:cxnLst/>
              <a:rect r="r" b="b" t="t" l="l"/>
              <a:pathLst>
                <a:path h="2210335" w="3488176">
                  <a:moveTo>
                    <a:pt x="3488177" y="0"/>
                  </a:moveTo>
                  <a:lnTo>
                    <a:pt x="3488177" y="2210335"/>
                  </a:lnTo>
                  <a:lnTo>
                    <a:pt x="0" y="221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6791" t="-11324" r="-9166" b="-1758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759828"/>
            <a:ext cx="8074917" cy="110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6"/>
              </a:lnSpc>
            </a:pPr>
            <a:r>
              <a:rPr lang="en-US" sz="638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309" y="3264087"/>
            <a:ext cx="9144000" cy="326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87"/>
              </a:lnSpc>
            </a:pPr>
            <a:r>
              <a:rPr lang="en-US" sz="2633" spc="11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su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capac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dad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par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ce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ent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ó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de enfermedades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lt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go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la IA cont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ye 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nuir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procedi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os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innece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reducir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ret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sos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 el diagnó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tico y,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úl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in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tancia,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ar la carg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ín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 econó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ic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asoc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ada a diagnosticar y encontrar estas enfer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edade</a:t>
            </a:r>
            <a:r>
              <a:rPr lang="en-US" sz="2633" spc="110" strike="noStrike" u="non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 tecnicamente raras.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DAG6HDxCPUo</dc:identifier>
  <dcterms:modified xsi:type="dcterms:W3CDTF">2011-08-01T06:04:30Z</dcterms:modified>
  <cp:revision>1</cp:revision>
  <dc:title>IA ENFERMEDADES</dc:title>
</cp:coreProperties>
</file>